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4" r:id="rId5"/>
    <p:sldId id="267" r:id="rId6"/>
    <p:sldId id="265" r:id="rId7"/>
    <p:sldId id="270" r:id="rId8"/>
    <p:sldId id="272" r:id="rId9"/>
    <p:sldId id="271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E795C4-4C6E-42DE-A343-0F7CEFE77400}" v="429" dt="2025-09-23T19:14:49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7" autoAdjust="0"/>
    <p:restoredTop sz="93184" autoAdjust="0"/>
  </p:normalViewPr>
  <p:slideViewPr>
    <p:cSldViewPr snapToGrid="0">
      <p:cViewPr varScale="1">
        <p:scale>
          <a:sx n="85" d="100"/>
          <a:sy n="85" d="100"/>
        </p:scale>
        <p:origin x="72" y="99"/>
      </p:cViewPr>
      <p:guideLst/>
    </p:cSldViewPr>
  </p:slideViewPr>
  <p:outlineViewPr>
    <p:cViewPr>
      <p:scale>
        <a:sx n="33" d="100"/>
        <a:sy n="33" d="100"/>
      </p:scale>
      <p:origin x="0" y="-115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7FC7C1-D8AA-B091-1F6F-DF34F496CE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44C66C-4BFB-810C-145A-0148EAF322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948B2-9F39-4214-ADF8-BB8A8597363A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74DF4-2BD2-B359-2542-5A3171304A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6933CE-E538-0BA9-37EF-03D2B904A5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620F8-C27B-45D3-8113-3F786F5F3A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026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44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54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495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85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386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BD399-5AF5-D3CC-3F88-5388233C9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077B6D-B16A-3F93-8F5A-4D2B316E71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A8EC87-ACCA-C61B-7A8A-5D13F467A8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E89DF1-B0AC-EB27-2993-1A2D06BDBB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97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2.svg"/><Relationship Id="rId3" Type="http://schemas.openxmlformats.org/officeDocument/2006/relationships/image" Target="../media/image10.svg"/><Relationship Id="rId7" Type="http://schemas.openxmlformats.org/officeDocument/2006/relationships/image" Target="../media/image4.svg"/><Relationship Id="rId12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../media/image2.svg"/><Relationship Id="rId15" Type="http://schemas.openxmlformats.org/officeDocument/2006/relationships/image" Target="../media/image14.sv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svg"/><Relationship Id="rId14" Type="http://schemas.openxmlformats.org/officeDocument/2006/relationships/image" Target="../media/image1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08DEFB3F-949E-05A4-D2E2-BDEC19A1E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85417" y="359927"/>
            <a:ext cx="7221166" cy="2887389"/>
          </a:xfrm>
        </p:spPr>
        <p:txBody>
          <a:bodyPr anchor="b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85417" y="3368570"/>
            <a:ext cx="7221166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BFF838-44C0-5434-BF69-2B058BC48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5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97DD3BA4-93A7-01B1-262E-C51CA6ACA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7815679" y="-83148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55552" y="1717040"/>
            <a:ext cx="7680896" cy="3104855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84142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AD6DC5E-041D-BC46-C97A-61F070F58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E2D9652-3BE5-D545-D5CF-831649D29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0993118-9FA8-8C7E-9DC8-24D57E3FD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CC5AE48-291E-005A-A492-CE0FF1DD1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09186" y="0"/>
            <a:ext cx="3668917" cy="6941127"/>
            <a:chOff x="9009186" y="0"/>
            <a:chExt cx="3668917" cy="694112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035531F-5384-C0A2-104E-55D4C00779C4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A8AD2DB-4128-5ECA-2FB8-4020AE394BB2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396CF12-83CC-ABBC-A014-1B5592F6F505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191BC38-DFC2-6BC6-E88E-3DECF4A02153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E6A6F50-9B7A-E587-24AB-02AD9C6DE1E4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14FFBEFC-4933-FBFE-2CF4-A2BD5CB8B4B8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9" name="Graphic 8" descr="Clipboard">
              <a:extLst>
                <a:ext uri="{FF2B5EF4-FFF2-40B4-BE49-F238E27FC236}">
                  <a16:creationId xmlns:a16="http://schemas.microsoft.com/office/drawing/2014/main" id="{5972380A-ABA8-B22B-B9B6-28350A684D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009186" y="3272210"/>
              <a:ext cx="3668917" cy="3668917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9" y="89087"/>
            <a:ext cx="8141556" cy="1591655"/>
          </a:xfr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69" y="1825625"/>
            <a:ext cx="8141556" cy="4351338"/>
          </a:xfrm>
        </p:spPr>
        <p:txBody>
          <a:bodyPr>
            <a:normAutofit/>
          </a:bodyPr>
          <a:lstStyle>
            <a:lvl1pPr>
              <a:spcBef>
                <a:spcPts val="1000"/>
              </a:spcBef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1000"/>
              </a:spcBef>
              <a:defRPr sz="20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1000"/>
              </a:spcBef>
              <a:defRPr sz="18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0654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ix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CB221D3-6315-64BB-0994-9A310350F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1768455"/>
            <a:ext cx="2268675" cy="2015836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E21FEC0-BE16-4B46-6696-739A3956C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4307031"/>
            <a:ext cx="2268675" cy="20158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9F97669-2546-AA5C-3BA3-6ECB25C5F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1768455"/>
            <a:ext cx="2268675" cy="201583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0EFA880-FC7C-5A7B-D5ED-2E2C5BFF7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4307031"/>
            <a:ext cx="2268675" cy="201583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F00A563-A25F-1EBD-4EEE-4C710E8EF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1768455"/>
            <a:ext cx="2268675" cy="201583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80689EF-32EC-1547-75CA-66B9710092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4307031"/>
            <a:ext cx="2268675" cy="201583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569" y="70382"/>
            <a:ext cx="8179441" cy="881277"/>
          </a:xfrm>
        </p:spPr>
        <p:txBody>
          <a:bodyPr anchor="ctr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6671" y="1009650"/>
            <a:ext cx="8178363" cy="642938"/>
          </a:xfrm>
        </p:spPr>
        <p:txBody>
          <a:bodyPr tIns="0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id="{80A2B642-BF0F-0152-908D-0464DA28435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198419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9DD84C2B-121B-74A9-6362-C8FCD9883B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697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Picture Placeholder 52">
            <a:extLst>
              <a:ext uri="{FF2B5EF4-FFF2-40B4-BE49-F238E27FC236}">
                <a16:creationId xmlns:a16="http://schemas.microsoft.com/office/drawing/2014/main" id="{3A65400F-DB0C-BEC6-A442-2D18C0552B6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198419" y="485928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9" name="Text Placeholder 43">
            <a:extLst>
              <a:ext uri="{FF2B5EF4-FFF2-40B4-BE49-F238E27FC236}">
                <a16:creationId xmlns:a16="http://schemas.microsoft.com/office/drawing/2014/main" id="{C694B856-BF94-9E12-F3B8-EBCE53FC1F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6697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4" name="Picture Placeholder 52">
            <a:extLst>
              <a:ext uri="{FF2B5EF4-FFF2-40B4-BE49-F238E27FC236}">
                <a16:creationId xmlns:a16="http://schemas.microsoft.com/office/drawing/2014/main" id="{B05003ED-97CA-ACC0-EAFF-B6BE36F4499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49436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85552608-9B21-48D9-05EC-9559CD847E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47714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Picture Placeholder 52">
            <a:extLst>
              <a:ext uri="{FF2B5EF4-FFF2-40B4-BE49-F238E27FC236}">
                <a16:creationId xmlns:a16="http://schemas.microsoft.com/office/drawing/2014/main" id="{8D142141-5EFE-AE92-887C-AF7122E3AAF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149436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0989C3E-1EBE-7D4C-FCBD-42592FD9F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55676" y="0"/>
            <a:ext cx="3136324" cy="7050231"/>
            <a:chOff x="9055676" y="0"/>
            <a:chExt cx="3136324" cy="7050231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F3D21E8-C54B-81FE-7C29-5B1A46C3A5AF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47D92700-70DD-00E1-001C-691299ECB2CE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41EFE4B-9FB1-5DE1-771B-86CD9CE26090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C9615517-CB50-B0CD-956D-BB99470CD51D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74C90E9-6EDE-D764-1FAA-1774082FF60B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F850449-5A16-152B-1D51-38BA1FAFCC66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29" name="Graphic 28" descr="Shirt">
              <a:extLst>
                <a:ext uri="{FF2B5EF4-FFF2-40B4-BE49-F238E27FC236}">
                  <a16:creationId xmlns:a16="http://schemas.microsoft.com/office/drawing/2014/main" id="{BC5B449E-18C8-C275-1DFE-E844A32CDD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0887424">
              <a:off x="9541289" y="4083626"/>
              <a:ext cx="1951759" cy="1951759"/>
            </a:xfrm>
            <a:prstGeom prst="rect">
              <a:avLst/>
            </a:prstGeom>
          </p:spPr>
        </p:pic>
        <p:pic>
          <p:nvPicPr>
            <p:cNvPr id="30" name="Graphic 29" descr="Glasses">
              <a:extLst>
                <a:ext uri="{FF2B5EF4-FFF2-40B4-BE49-F238E27FC236}">
                  <a16:creationId xmlns:a16="http://schemas.microsoft.com/office/drawing/2014/main" id="{51B54DB6-8A66-FB28-BE2A-B71834A79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795024">
              <a:off x="11018693" y="3451676"/>
              <a:ext cx="1034563" cy="1034563"/>
            </a:xfrm>
            <a:prstGeom prst="rect">
              <a:avLst/>
            </a:prstGeom>
          </p:spPr>
        </p:pic>
        <p:pic>
          <p:nvPicPr>
            <p:cNvPr id="31" name="Graphic 30" descr="Boot">
              <a:extLst>
                <a:ext uri="{FF2B5EF4-FFF2-40B4-BE49-F238E27FC236}">
                  <a16:creationId xmlns:a16="http://schemas.microsoft.com/office/drawing/2014/main" id="{7B73F953-B9B8-795D-40E4-2AEB8A19B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697835" y="5595504"/>
              <a:ext cx="1454727" cy="1454727"/>
            </a:xfrm>
            <a:prstGeom prst="rect">
              <a:avLst/>
            </a:prstGeom>
          </p:spPr>
        </p:pic>
      </p:grpSp>
      <p:sp>
        <p:nvSpPr>
          <p:cNvPr id="50" name="Text Placeholder 43">
            <a:extLst>
              <a:ext uri="{FF2B5EF4-FFF2-40B4-BE49-F238E27FC236}">
                <a16:creationId xmlns:a16="http://schemas.microsoft.com/office/drawing/2014/main" id="{89CADEAF-D65D-8FD4-E1A9-B043A2E2E9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47714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Picture Placeholder 52">
            <a:extLst>
              <a:ext uri="{FF2B5EF4-FFF2-40B4-BE49-F238E27FC236}">
                <a16:creationId xmlns:a16="http://schemas.microsoft.com/office/drawing/2014/main" id="{0E1FE068-5CF8-7613-0B65-6B6E32D045F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96250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8" name="Text Placeholder 43">
            <a:extLst>
              <a:ext uri="{FF2B5EF4-FFF2-40B4-BE49-F238E27FC236}">
                <a16:creationId xmlns:a16="http://schemas.microsoft.com/office/drawing/2014/main" id="{DC3427CE-8A56-70FC-A3A0-4BD14DB8F5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94528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Picture Placeholder 52">
            <a:extLst>
              <a:ext uri="{FF2B5EF4-FFF2-40B4-BE49-F238E27FC236}">
                <a16:creationId xmlns:a16="http://schemas.microsoft.com/office/drawing/2014/main" id="{12A64211-5E0E-089E-6F73-1A27AC2862C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096250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1" name="Text Placeholder 43">
            <a:extLst>
              <a:ext uri="{FF2B5EF4-FFF2-40B4-BE49-F238E27FC236}">
                <a16:creationId xmlns:a16="http://schemas.microsoft.com/office/drawing/2014/main" id="{8ABDFD1A-A7F6-884E-E136-539ECF00ECE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4528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9884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FD58403-87BD-C72A-405B-69365E022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5114" r="15244"/>
          <a:stretch/>
        </p:blipFill>
        <p:spPr>
          <a:xfrm>
            <a:off x="9486900" y="2973678"/>
            <a:ext cx="2705100" cy="3884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8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9486899" y="2591331"/>
            <a:ext cx="2705101" cy="426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1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37665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438768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37665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0" y="2591331"/>
            <a:ext cx="2705101" cy="4266669"/>
          </a:xfrm>
          <a:prstGeom prst="rect">
            <a:avLst/>
          </a:prstGeom>
        </p:spPr>
      </p:pic>
      <p:sp>
        <p:nvSpPr>
          <p:cNvPr id="4" name="Text Placeholder 43">
            <a:extLst>
              <a:ext uri="{FF2B5EF4-FFF2-40B4-BE49-F238E27FC236}">
                <a16:creationId xmlns:a16="http://schemas.microsoft.com/office/drawing/2014/main" id="{A161B53F-A441-96B8-2517-F699FD4957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84093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0376168A-A686-C74E-2BEA-2454CA40BE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2940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27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5297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50534" y="4155643"/>
            <a:ext cx="2798617" cy="279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265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07838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6" y="1388539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07566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1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8184" y="4160982"/>
            <a:ext cx="2798617" cy="2798617"/>
          </a:xfrm>
          <a:prstGeom prst="rect">
            <a:avLst/>
          </a:prstGeom>
        </p:spPr>
      </p:pic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AF187D7-672C-D333-D844-B39166C78D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55087" y="1388538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739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78DBAE8-C7DA-C1F5-0391-B8524E20A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6315" r="14689" b="1201"/>
          <a:stretch/>
        </p:blipFill>
        <p:spPr>
          <a:xfrm flipH="1">
            <a:off x="9507682" y="3014205"/>
            <a:ext cx="2684315" cy="384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02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6" r:id="rId6"/>
    <p:sldLayoutId id="2147483663" r:id="rId7"/>
    <p:sldLayoutId id="2147483667" r:id="rId8"/>
    <p:sldLayoutId id="2147483664" r:id="rId9"/>
    <p:sldLayoutId id="2147483665" r:id="rId10"/>
    <p:sldLayoutId id="2147483654" r:id="rId11"/>
    <p:sldLayoutId id="214748365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7C7687B-630E-73B0-D12D-839A252BD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5417" y="359927"/>
            <a:ext cx="7221166" cy="2887389"/>
          </a:xfrm>
        </p:spPr>
        <p:txBody>
          <a:bodyPr/>
          <a:lstStyle/>
          <a:p>
            <a:r>
              <a:rPr lang="en-US" dirty="0"/>
              <a:t>Girls for STEM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2D1C1E9-19F7-AE99-162C-C268D9BAC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5417" y="3368570"/>
            <a:ext cx="7221166" cy="1655762"/>
          </a:xfrm>
        </p:spPr>
        <p:txBody>
          <a:bodyPr/>
          <a:lstStyle/>
          <a:p>
            <a:r>
              <a:rPr lang="en-US"/>
              <a:t>Week 3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5778086-8B6A-8961-AFB6-B4D2C0845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85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0405-5EA2-142C-35F2-BAB808F94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302494"/>
            <a:ext cx="8179441" cy="1073579"/>
          </a:xfrm>
        </p:spPr>
        <p:txBody>
          <a:bodyPr>
            <a:normAutofit/>
          </a:bodyPr>
          <a:lstStyle/>
          <a:p>
            <a:r>
              <a:rPr lang="en-US" sz="5400" dirty="0"/>
              <a:t>Schedule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1B58AC-9D74-1F3E-D3CC-C44D744964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8" y="1590493"/>
            <a:ext cx="7175497" cy="4270581"/>
          </a:xfrm>
        </p:spPr>
        <p:txBody>
          <a:bodyPr>
            <a:normAutofit/>
          </a:bodyPr>
          <a:lstStyle/>
          <a:p>
            <a:r>
              <a:rPr lang="en-US" sz="2400" dirty="0"/>
              <a:t>3:15-3:25     Icebreaker</a:t>
            </a:r>
          </a:p>
          <a:p>
            <a:r>
              <a:rPr lang="en-US" sz="2400" dirty="0"/>
              <a:t>3:25-3:40     Experiment Explanation</a:t>
            </a:r>
          </a:p>
          <a:p>
            <a:r>
              <a:rPr lang="en-US" sz="2400" dirty="0"/>
              <a:t>3:40-4:05     Worktime</a:t>
            </a:r>
          </a:p>
          <a:p>
            <a:r>
              <a:rPr lang="en-US" sz="2400" dirty="0"/>
              <a:t>4:05-4:25     Challenge</a:t>
            </a:r>
          </a:p>
          <a:p>
            <a:r>
              <a:rPr lang="en-US" sz="2400" dirty="0"/>
              <a:t>4:30             Pickup</a:t>
            </a:r>
          </a:p>
        </p:txBody>
      </p:sp>
    </p:spTree>
    <p:extLst>
      <p:ext uri="{BB962C8B-B14F-4D97-AF65-F5344CB8AC3E}">
        <p14:creationId xmlns:p14="http://schemas.microsoft.com/office/powerpoint/2010/main" val="790225692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B17B4-3936-D846-3C51-99B816EEF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9" y="89087"/>
            <a:ext cx="8141556" cy="1591655"/>
          </a:xfrm>
        </p:spPr>
        <p:txBody>
          <a:bodyPr>
            <a:normAutofit/>
          </a:bodyPr>
          <a:lstStyle/>
          <a:p>
            <a:r>
              <a:rPr lang="en-US" sz="6600" dirty="0"/>
              <a:t>Icebreaker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21A03-D008-4BA4-ACC7-3E4A42E07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21" y="1511475"/>
            <a:ext cx="8188304" cy="4351338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Helvetica" pitchFamily="2" charset="0"/>
              </a:rPr>
              <a:t>What color best describes you?</a:t>
            </a:r>
          </a:p>
          <a:p>
            <a:endParaRPr lang="en-US" sz="2800" dirty="0">
              <a:latin typeface="Helvetica" pitchFamily="2" charset="0"/>
            </a:endParaRPr>
          </a:p>
          <a:p>
            <a:r>
              <a:rPr lang="en-US" sz="2800" dirty="0">
                <a:latin typeface="Helvetica" pitchFamily="2" charset="0"/>
              </a:rPr>
              <a:t>What color does the person to your right think describes you? The person on your left?</a:t>
            </a:r>
          </a:p>
          <a:p>
            <a:pPr marL="0" indent="0">
              <a:buNone/>
            </a:pPr>
            <a:endParaRPr lang="en-US" sz="280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88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72CD-8A05-CDDC-E6E6-385B251A2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61" y="10215"/>
            <a:ext cx="8179441" cy="1073579"/>
          </a:xfrm>
        </p:spPr>
        <p:txBody>
          <a:bodyPr>
            <a:normAutofit/>
          </a:bodyPr>
          <a:lstStyle/>
          <a:p>
            <a:r>
              <a:rPr lang="en-US" sz="3200" dirty="0"/>
              <a:t>Week 2 CHALLENGE: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63B0-8970-2266-73E1-06EF6EBB57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2395" y="1293711"/>
            <a:ext cx="6589895" cy="364636"/>
          </a:xfrm>
        </p:spPr>
        <p:txBody>
          <a:bodyPr>
            <a:normAutofit/>
          </a:bodyPr>
          <a:lstStyle/>
          <a:p>
            <a:r>
              <a:rPr lang="en-US" dirty="0"/>
              <a:t>Make a fist. Now spread your fingers. How do we do that?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7F7B1D-F890-C1CD-DB44-D85229F505B8}"/>
              </a:ext>
            </a:extLst>
          </p:cNvPr>
          <p:cNvSpPr txBox="1"/>
          <p:nvPr/>
        </p:nvSpPr>
        <p:spPr>
          <a:xfrm>
            <a:off x="4341402" y="525798"/>
            <a:ext cx="5186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+mj-lt"/>
              </a:rPr>
              <a:t>DIY Robot Arm!!!!!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371F84-B1A7-2093-8DD5-01533905D7F9}"/>
              </a:ext>
            </a:extLst>
          </p:cNvPr>
          <p:cNvSpPr txBox="1">
            <a:spLocks/>
          </p:cNvSpPr>
          <p:nvPr/>
        </p:nvSpPr>
        <p:spPr>
          <a:xfrm>
            <a:off x="302395" y="2303882"/>
            <a:ext cx="4033993" cy="1494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00D5BA-5351-8220-42DD-D721F07284C2}"/>
              </a:ext>
            </a:extLst>
          </p:cNvPr>
          <p:cNvSpPr txBox="1">
            <a:spLocks/>
          </p:cNvSpPr>
          <p:nvPr/>
        </p:nvSpPr>
        <p:spPr>
          <a:xfrm>
            <a:off x="4605289" y="1658347"/>
            <a:ext cx="4033993" cy="1191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C4090D-D2BC-A19F-A320-220E03595ED2}"/>
              </a:ext>
            </a:extLst>
          </p:cNvPr>
          <p:cNvSpPr txBox="1">
            <a:spLocks/>
          </p:cNvSpPr>
          <p:nvPr/>
        </p:nvSpPr>
        <p:spPr>
          <a:xfrm>
            <a:off x="470587" y="1723777"/>
            <a:ext cx="8269403" cy="581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u="sng" dirty="0"/>
              <a:t>Tension</a:t>
            </a:r>
            <a:r>
              <a:rPr lang="en-US" dirty="0"/>
              <a:t>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4987D6F-3F3A-FCE8-2995-3806E63E7434}"/>
              </a:ext>
            </a:extLst>
          </p:cNvPr>
          <p:cNvSpPr txBox="1">
            <a:spLocks/>
          </p:cNvSpPr>
          <p:nvPr/>
        </p:nvSpPr>
        <p:spPr>
          <a:xfrm>
            <a:off x="885324" y="1738983"/>
            <a:ext cx="4980017" cy="789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dirty="0"/>
              <a:t>The force of pull on an object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3EF6DC3-D4B8-2C73-F945-3DB940F07EFE}"/>
              </a:ext>
            </a:extLst>
          </p:cNvPr>
          <p:cNvSpPr txBox="1">
            <a:spLocks/>
          </p:cNvSpPr>
          <p:nvPr/>
        </p:nvSpPr>
        <p:spPr>
          <a:xfrm>
            <a:off x="436844" y="2615573"/>
            <a:ext cx="4033993" cy="1333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dirty="0"/>
              <a:t>Tendons connect </a:t>
            </a:r>
            <a:r>
              <a:rPr lang="en-US" u="sng" dirty="0"/>
              <a:t>muscles</a:t>
            </a:r>
            <a:r>
              <a:rPr lang="en-US" dirty="0"/>
              <a:t> to </a:t>
            </a:r>
            <a:r>
              <a:rPr lang="en-US" u="sng" dirty="0"/>
              <a:t>bones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0E89504-C7B1-978A-7912-8E3C5DC6EF50}"/>
              </a:ext>
            </a:extLst>
          </p:cNvPr>
          <p:cNvSpPr txBox="1">
            <a:spLocks/>
          </p:cNvSpPr>
          <p:nvPr/>
        </p:nvSpPr>
        <p:spPr>
          <a:xfrm>
            <a:off x="363927" y="2150638"/>
            <a:ext cx="4033993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are </a:t>
            </a:r>
            <a:r>
              <a:rPr lang="en-US" u="sng" dirty="0"/>
              <a:t>tendons</a:t>
            </a:r>
            <a:r>
              <a:rPr lang="en-US" dirty="0"/>
              <a:t>?</a:t>
            </a:r>
          </a:p>
          <a:p>
            <a:pPr lvl="1"/>
            <a:endParaRPr lang="en-US" u="sng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E9AA1D5-8078-86C3-35E7-FDA93A100301}"/>
              </a:ext>
            </a:extLst>
          </p:cNvPr>
          <p:cNvSpPr txBox="1">
            <a:spLocks/>
          </p:cNvSpPr>
          <p:nvPr/>
        </p:nvSpPr>
        <p:spPr>
          <a:xfrm>
            <a:off x="470587" y="3421988"/>
            <a:ext cx="4033993" cy="1333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dirty="0"/>
              <a:t>Human Arms vs. Robot Arms</a:t>
            </a:r>
            <a:endParaRPr lang="en-US" u="sng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24FE4C0-942B-4845-0A40-AE13040E7F3E}"/>
              </a:ext>
            </a:extLst>
          </p:cNvPr>
          <p:cNvSpPr txBox="1">
            <a:spLocks/>
          </p:cNvSpPr>
          <p:nvPr/>
        </p:nvSpPr>
        <p:spPr>
          <a:xfrm>
            <a:off x="612417" y="3948758"/>
            <a:ext cx="8127573" cy="2088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dirty="0"/>
              <a:t>Cardboard: </a:t>
            </a:r>
          </a:p>
          <a:p>
            <a:pPr>
              <a:buFontTx/>
              <a:buChar char="-"/>
            </a:pPr>
            <a:r>
              <a:rPr lang="en-US" dirty="0"/>
              <a:t>String:</a:t>
            </a:r>
          </a:p>
          <a:p>
            <a:pPr>
              <a:buFontTx/>
              <a:buChar char="-"/>
            </a:pPr>
            <a:r>
              <a:rPr lang="en-US" dirty="0"/>
              <a:t>Straws: </a:t>
            </a:r>
          </a:p>
          <a:p>
            <a:pPr>
              <a:buFontTx/>
              <a:buChar char="-"/>
            </a:pPr>
            <a:r>
              <a:rPr lang="en-US" dirty="0"/>
              <a:t>Cup: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7E794F8-42CE-E094-ECD9-40F71633FD09}"/>
              </a:ext>
            </a:extLst>
          </p:cNvPr>
          <p:cNvSpPr txBox="1">
            <a:spLocks/>
          </p:cNvSpPr>
          <p:nvPr/>
        </p:nvSpPr>
        <p:spPr>
          <a:xfrm>
            <a:off x="1963153" y="3938074"/>
            <a:ext cx="4033993" cy="1333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Arm Bones/ Muscle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162D1D0-563F-4753-353D-64FA01B99507}"/>
              </a:ext>
            </a:extLst>
          </p:cNvPr>
          <p:cNvSpPr txBox="1">
            <a:spLocks/>
          </p:cNvSpPr>
          <p:nvPr/>
        </p:nvSpPr>
        <p:spPr>
          <a:xfrm>
            <a:off x="1580345" y="4443787"/>
            <a:ext cx="4033993" cy="1333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Tendons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8BC52E8-4C04-535D-FCEE-D46C6F23E6A2}"/>
              </a:ext>
            </a:extLst>
          </p:cNvPr>
          <p:cNvSpPr txBox="1">
            <a:spLocks/>
          </p:cNvSpPr>
          <p:nvPr/>
        </p:nvSpPr>
        <p:spPr>
          <a:xfrm>
            <a:off x="1580345" y="4982038"/>
            <a:ext cx="4033993" cy="1333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Fingers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4D0E0AA-8DE0-4DA8-45AE-EBFD0F4CCDAA}"/>
              </a:ext>
            </a:extLst>
          </p:cNvPr>
          <p:cNvSpPr txBox="1">
            <a:spLocks/>
          </p:cNvSpPr>
          <p:nvPr/>
        </p:nvSpPr>
        <p:spPr>
          <a:xfrm>
            <a:off x="1358335" y="5524815"/>
            <a:ext cx="4033993" cy="1333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Palm</a:t>
            </a:r>
          </a:p>
        </p:txBody>
      </p:sp>
      <p:pic>
        <p:nvPicPr>
          <p:cNvPr id="1026" name="Picture 2" descr="Make a Robotic Hand with Straws ...">
            <a:extLst>
              <a:ext uri="{FF2B5EF4-FFF2-40B4-BE49-F238E27FC236}">
                <a16:creationId xmlns:a16="http://schemas.microsoft.com/office/drawing/2014/main" id="{36A7932E-2805-01F6-498C-E2CB7B3DA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920" y="1680941"/>
            <a:ext cx="4279536" cy="2396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rm bones - Mayo Clinic">
            <a:extLst>
              <a:ext uri="{FF2B5EF4-FFF2-40B4-BE49-F238E27FC236}">
                <a16:creationId xmlns:a16="http://schemas.microsoft.com/office/drawing/2014/main" id="{EDEC1549-4A13-9A1C-20C4-EF3282448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171932" y="3858367"/>
            <a:ext cx="2623718" cy="3192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55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/>
      <p:bldP spid="10" grpId="0"/>
      <p:bldP spid="15" grpId="0" build="p"/>
      <p:bldP spid="9" grpId="0" build="p"/>
      <p:bldP spid="11" grpId="0" build="p"/>
      <p:bldP spid="12" grpId="0" build="p"/>
      <p:bldP spid="8" grpId="0" build="p"/>
      <p:bldP spid="13" grpId="0" build="p"/>
      <p:bldP spid="14" grpId="0" build="p"/>
      <p:bldP spid="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087FE-A09C-D571-039E-53815FAE7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111760"/>
            <a:ext cx="8179441" cy="1073579"/>
          </a:xfrm>
        </p:spPr>
        <p:txBody>
          <a:bodyPr anchor="b">
            <a:normAutofit/>
          </a:bodyPr>
          <a:lstStyle/>
          <a:p>
            <a:r>
              <a:rPr lang="en-US" dirty="0"/>
              <a:t>What are we doing?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623B2-62B0-C7D2-C4B3-DD9E89EFB5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65366" y="1185339"/>
            <a:ext cx="8179441" cy="569912"/>
          </a:xfrm>
        </p:spPr>
        <p:txBody>
          <a:bodyPr anchor="ctr">
            <a:normAutofit/>
          </a:bodyPr>
          <a:lstStyle/>
          <a:p>
            <a:r>
              <a:rPr lang="en-US" sz="1600" dirty="0"/>
              <a:t>We are going to build our own robot arms!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AD6C-0B69-433C-2437-9A810F00CA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00525" y="1755251"/>
            <a:ext cx="8244282" cy="51182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We will make 1 “finger” together (the others are already made)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Figure out how you want to orient your “fingers” and tape them to the cup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Decorate the “arm”!!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Put the cup with the straws attached into the cardboard role and tape.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CHALLENGE WITH ROBOT ARM!</a:t>
            </a:r>
          </a:p>
        </p:txBody>
      </p:sp>
    </p:spTree>
    <p:extLst>
      <p:ext uri="{BB962C8B-B14F-4D97-AF65-F5344CB8AC3E}">
        <p14:creationId xmlns:p14="http://schemas.microsoft.com/office/powerpoint/2010/main" val="63469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5E61D-F98C-C356-E137-810635132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0092" y="1989756"/>
            <a:ext cx="8171816" cy="3104855"/>
          </a:xfrm>
        </p:spPr>
        <p:txBody>
          <a:bodyPr/>
          <a:lstStyle/>
          <a:p>
            <a:r>
              <a:rPr lang="en-US" dirty="0"/>
              <a:t>CHALLENGE???</a:t>
            </a:r>
          </a:p>
        </p:txBody>
      </p:sp>
    </p:spTree>
    <p:extLst>
      <p:ext uri="{BB962C8B-B14F-4D97-AF65-F5344CB8AC3E}">
        <p14:creationId xmlns:p14="http://schemas.microsoft.com/office/powerpoint/2010/main" val="354232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A419F-B7F7-675B-C00D-3DB24F66A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5E51C-61E3-4BD1-F1F3-362CBCE85F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5552" y="1717040"/>
            <a:ext cx="7680896" cy="3104855"/>
          </a:xfrm>
        </p:spPr>
        <p:txBody>
          <a:bodyPr/>
          <a:lstStyle/>
          <a:p>
            <a:r>
              <a:rPr lang="en-US" dirty="0"/>
              <a:t>Let’s get started!!!!!!</a:t>
            </a:r>
          </a:p>
        </p:txBody>
      </p:sp>
    </p:spTree>
    <p:extLst>
      <p:ext uri="{BB962C8B-B14F-4D97-AF65-F5344CB8AC3E}">
        <p14:creationId xmlns:p14="http://schemas.microsoft.com/office/powerpoint/2010/main" val="143270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ust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93">
      <a:majorFont>
        <a:latin typeface="Rockwel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787325_Lab safety_win32_sl_v3" id="{D64AF424-20BD-49B4-B694-301E69FF220B}" vid="{9707B19F-3C0C-4510-9A4B-339DEF251C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80BEFE-7C8F-4057-BD8C-435CCDE695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4D777B-D8CE-45EA-8FDD-C1BE86991304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D08BDDB5-E934-477E-B1FB-ADAB6297051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1803</TotalTime>
  <Words>187</Words>
  <Application>Microsoft Office PowerPoint</Application>
  <PresentationFormat>Widescreen</PresentationFormat>
  <Paragraphs>43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Helvetica</vt:lpstr>
      <vt:lpstr>Rockwell</vt:lpstr>
      <vt:lpstr>Tahoma</vt:lpstr>
      <vt:lpstr>Custom</vt:lpstr>
      <vt:lpstr>Girls for STEM</vt:lpstr>
      <vt:lpstr>Schedule</vt:lpstr>
      <vt:lpstr>Icebreaker</vt:lpstr>
      <vt:lpstr>Week 2 CHALLENGE:</vt:lpstr>
      <vt:lpstr>What are we doing?</vt:lpstr>
      <vt:lpstr>CHALLENGE???</vt:lpstr>
      <vt:lpstr>Let’s get started!!!!!!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cp:lastModifiedBy>Alexa Chase '26</cp:lastModifiedBy>
  <cp:revision>8</cp:revision>
  <dcterms:created xsi:type="dcterms:W3CDTF">2023-12-06T19:37:08Z</dcterms:created>
  <dcterms:modified xsi:type="dcterms:W3CDTF">2025-09-25T16:02:36Z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