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64" r:id="rId5"/>
    <p:sldId id="267" r:id="rId6"/>
    <p:sldId id="271" r:id="rId7"/>
    <p:sldId id="272" r:id="rId8"/>
    <p:sldId id="265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87" autoAdjust="0"/>
    <p:restoredTop sz="93184" autoAdjust="0"/>
  </p:normalViewPr>
  <p:slideViewPr>
    <p:cSldViewPr snapToGrid="0">
      <p:cViewPr varScale="1">
        <p:scale>
          <a:sx n="85" d="100"/>
          <a:sy n="85" d="100"/>
        </p:scale>
        <p:origin x="72" y="150"/>
      </p:cViewPr>
      <p:guideLst/>
    </p:cSldViewPr>
  </p:slideViewPr>
  <p:outlineViewPr>
    <p:cViewPr>
      <p:scale>
        <a:sx n="33" d="100"/>
        <a:sy n="33" d="100"/>
      </p:scale>
      <p:origin x="0" y="-11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47FC7C1-D8AA-B091-1F6F-DF34F496CE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44C66C-4BFB-810C-145A-0148EAF322C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2948B2-9F39-4214-ADF8-BB8A8597363A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A74DF4-2BD2-B359-2542-5A3171304A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6933CE-E538-0BA9-37EF-03D2B904A5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620F8-C27B-45D3-8113-3F786F5F3A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026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844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354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3864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4955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985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2.svg"/><Relationship Id="rId3" Type="http://schemas.openxmlformats.org/officeDocument/2006/relationships/image" Target="../media/image10.svg"/><Relationship Id="rId7" Type="http://schemas.openxmlformats.org/officeDocument/2006/relationships/image" Target="../media/image4.svg"/><Relationship Id="rId12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8.svg"/><Relationship Id="rId5" Type="http://schemas.openxmlformats.org/officeDocument/2006/relationships/image" Target="../media/image2.svg"/><Relationship Id="rId15" Type="http://schemas.openxmlformats.org/officeDocument/2006/relationships/image" Target="../media/image14.sv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svg"/><Relationship Id="rId14" Type="http://schemas.openxmlformats.org/officeDocument/2006/relationships/image" Target="../media/image1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A00BC3F5-39B3-1648-62F2-45C086865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3790715" y="4482751"/>
            <a:ext cx="3194131" cy="319413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B5A951F4-AC22-7415-9F2B-28314AEB7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338607" flipH="1">
            <a:off x="-587261" y="1663257"/>
            <a:ext cx="2684499" cy="268449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24326095-3B51-C5F9-14E2-1D754BD51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1078969">
            <a:off x="1920309" y="4797205"/>
            <a:ext cx="2453456" cy="2453456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1A2DC491-EA74-1A63-78D5-3236C8B0D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213697">
            <a:off x="-491837" y="3688628"/>
            <a:ext cx="3245427" cy="324542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08DEFB3F-949E-05A4-D2E2-BDEC19A1E2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0451125">
            <a:off x="8514237" y="-118161"/>
            <a:ext cx="3005286" cy="3005286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5FE53462-3A3E-FD14-1012-5A19F0FD0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5361A00-F2C4-8F3D-504C-2CF21C8E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85417" y="359927"/>
            <a:ext cx="7221166" cy="2887389"/>
          </a:xfrm>
        </p:spPr>
        <p:txBody>
          <a:bodyPr anchor="b">
            <a:normAutofit/>
          </a:bodyPr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85417" y="3368570"/>
            <a:ext cx="7221166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9BFF838-44C0-5434-BF69-2B058BC48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251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phic 14">
            <a:extLst>
              <a:ext uri="{FF2B5EF4-FFF2-40B4-BE49-F238E27FC236}">
                <a16:creationId xmlns:a16="http://schemas.microsoft.com/office/drawing/2014/main" id="{97DD3BA4-93A7-01B1-262E-C51CA6ACA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451125">
            <a:off x="7815679" y="-83148"/>
            <a:ext cx="3005286" cy="3005286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A00BC3F5-39B3-1648-62F2-45C086865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3790715" y="4482751"/>
            <a:ext cx="3194131" cy="319413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B5A951F4-AC22-7415-9F2B-28314AEB7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38607" flipH="1">
            <a:off x="-587261" y="1663257"/>
            <a:ext cx="2684499" cy="268449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24326095-3B51-C5F9-14E2-1D754BD51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078969">
            <a:off x="1920309" y="4797205"/>
            <a:ext cx="2453456" cy="2453456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1A2DC491-EA74-1A63-78D5-3236C8B0D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213697">
            <a:off x="-491837" y="3688628"/>
            <a:ext cx="3245427" cy="324542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5FE53462-3A3E-FD14-1012-5A19F0FD0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5361A00-F2C4-8F3D-504C-2CF21C8E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55552" y="1717040"/>
            <a:ext cx="7680896" cy="3104855"/>
          </a:xfrm>
        </p:spPr>
        <p:txBody>
          <a:bodyPr anchor="ctr">
            <a:normAutofit/>
          </a:bodyPr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841424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9/24/2025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9AD6DC5E-041D-BC46-C97A-61F070F58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451125">
            <a:off x="8514237" y="-118161"/>
            <a:ext cx="3005286" cy="3005286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7E2D9652-3BE5-D545-D5CF-831649D293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10993118-9FA8-8C7E-9DC8-24D57E3FDB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CC5AE48-291E-005A-A492-CE0FF1DD11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09186" y="0"/>
            <a:ext cx="3668917" cy="6941127"/>
            <a:chOff x="9009186" y="0"/>
            <a:chExt cx="3668917" cy="6941127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035531F-5384-C0A2-104E-55D4C00779C4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A8AD2DB-4128-5ECA-2FB8-4020AE394BB2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396CF12-83CC-ABBC-A014-1B5592F6F505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191BC38-DFC2-6BC6-E88E-3DECF4A02153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E6A6F50-9B7A-E587-24AB-02AD9C6DE1E4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14FFBEFC-4933-FBFE-2CF4-A2BD5CB8B4B8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9" name="Graphic 8" descr="Clipboard">
              <a:extLst>
                <a:ext uri="{FF2B5EF4-FFF2-40B4-BE49-F238E27FC236}">
                  <a16:creationId xmlns:a16="http://schemas.microsoft.com/office/drawing/2014/main" id="{5972380A-ABA8-B22B-B9B6-28350A684D4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009186" y="3272210"/>
              <a:ext cx="3668917" cy="3668917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569" y="89087"/>
            <a:ext cx="8141556" cy="1591655"/>
          </a:xfr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69" y="1825625"/>
            <a:ext cx="8141556" cy="4351338"/>
          </a:xfrm>
        </p:spPr>
        <p:txBody>
          <a:bodyPr>
            <a:normAutofit/>
          </a:bodyPr>
          <a:lstStyle>
            <a:lvl1pPr>
              <a:spcBef>
                <a:spcPts val="1000"/>
              </a:spcBef>
              <a:defRPr sz="24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1000"/>
              </a:spcBef>
              <a:defRPr sz="20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1000"/>
              </a:spcBef>
              <a:defRPr sz="18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10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10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06549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ix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CB221D3-6315-64BB-0994-9A310350F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1282" y="1768455"/>
            <a:ext cx="2268675" cy="2015836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E21FEC0-BE16-4B46-6696-739A3956C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1282" y="4307031"/>
            <a:ext cx="2268675" cy="201583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9F97669-2546-AA5C-3BA3-6ECB25C5F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72299" y="1768455"/>
            <a:ext cx="2268675" cy="201583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00EFA880-FC7C-5A7B-D5ED-2E2C5BFF7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72299" y="4307031"/>
            <a:ext cx="2268675" cy="201583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6F00A563-A25F-1EBD-4EEE-4C710E8EF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9113" y="1768455"/>
            <a:ext cx="2268675" cy="201583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180689EF-32EC-1547-75CA-66B9710092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9113" y="4307031"/>
            <a:ext cx="2268675" cy="201583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569" y="70382"/>
            <a:ext cx="8179441" cy="881277"/>
          </a:xfrm>
        </p:spPr>
        <p:txBody>
          <a:bodyPr anchor="ctr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6671" y="1009650"/>
            <a:ext cx="8178363" cy="642938"/>
          </a:xfrm>
        </p:spPr>
        <p:txBody>
          <a:bodyPr tIns="0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Picture Placeholder 52">
            <a:extLst>
              <a:ext uri="{FF2B5EF4-FFF2-40B4-BE49-F238E27FC236}">
                <a16:creationId xmlns:a16="http://schemas.microsoft.com/office/drawing/2014/main" id="{80A2B642-BF0F-0152-908D-0464DA28435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198419" y="229639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9DD84C2B-121B-74A9-6362-C8FCD9883B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697" y="3842281"/>
            <a:ext cx="2117845" cy="560223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6" name="Picture Placeholder 52">
            <a:extLst>
              <a:ext uri="{FF2B5EF4-FFF2-40B4-BE49-F238E27FC236}">
                <a16:creationId xmlns:a16="http://schemas.microsoft.com/office/drawing/2014/main" id="{3A65400F-DB0C-BEC6-A442-2D18C0552B64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198419" y="485928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9" name="Text Placeholder 43">
            <a:extLst>
              <a:ext uri="{FF2B5EF4-FFF2-40B4-BE49-F238E27FC236}">
                <a16:creationId xmlns:a16="http://schemas.microsoft.com/office/drawing/2014/main" id="{C694B856-BF94-9E12-F3B8-EBCE53FC1F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6697" y="6395668"/>
            <a:ext cx="2117845" cy="391949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4" name="Picture Placeholder 52">
            <a:extLst>
              <a:ext uri="{FF2B5EF4-FFF2-40B4-BE49-F238E27FC236}">
                <a16:creationId xmlns:a16="http://schemas.microsoft.com/office/drawing/2014/main" id="{B05003ED-97CA-ACC0-EAFF-B6BE36F4499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149436" y="229639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85552608-9B21-48D9-05EC-9559CD847E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47714" y="3842281"/>
            <a:ext cx="2117845" cy="560223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7" name="Picture Placeholder 52">
            <a:extLst>
              <a:ext uri="{FF2B5EF4-FFF2-40B4-BE49-F238E27FC236}">
                <a16:creationId xmlns:a16="http://schemas.microsoft.com/office/drawing/2014/main" id="{8D142141-5EFE-AE92-887C-AF7122E3AAF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149436" y="4839013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0989C3E-1EBE-7D4C-FCBD-42592FD9F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55676" y="0"/>
            <a:ext cx="3136324" cy="7050231"/>
            <a:chOff x="9055676" y="0"/>
            <a:chExt cx="3136324" cy="7050231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5F3D21E8-C54B-81FE-7C29-5B1A46C3A5AF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47D92700-70DD-00E1-001C-691299ECB2CE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141EFE4B-9FB1-5DE1-771B-86CD9CE26090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C9615517-CB50-B0CD-956D-BB99470CD51D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074C90E9-6EDE-D764-1FAA-1774082FF60B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3F850449-5A16-152B-1D51-38BA1FAFCC66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29" name="Graphic 28" descr="Shirt">
              <a:extLst>
                <a:ext uri="{FF2B5EF4-FFF2-40B4-BE49-F238E27FC236}">
                  <a16:creationId xmlns:a16="http://schemas.microsoft.com/office/drawing/2014/main" id="{BC5B449E-18C8-C275-1DFE-E844A32CDD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20887424">
              <a:off x="9541289" y="4083626"/>
              <a:ext cx="1951759" cy="1951759"/>
            </a:xfrm>
            <a:prstGeom prst="rect">
              <a:avLst/>
            </a:prstGeom>
          </p:spPr>
        </p:pic>
        <p:pic>
          <p:nvPicPr>
            <p:cNvPr id="30" name="Graphic 29" descr="Glasses">
              <a:extLst>
                <a:ext uri="{FF2B5EF4-FFF2-40B4-BE49-F238E27FC236}">
                  <a16:creationId xmlns:a16="http://schemas.microsoft.com/office/drawing/2014/main" id="{51B54DB6-8A66-FB28-BE2A-B71834A790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795024">
              <a:off x="11018693" y="3451676"/>
              <a:ext cx="1034563" cy="1034563"/>
            </a:xfrm>
            <a:prstGeom prst="rect">
              <a:avLst/>
            </a:prstGeom>
          </p:spPr>
        </p:pic>
        <p:pic>
          <p:nvPicPr>
            <p:cNvPr id="31" name="Graphic 30" descr="Boot">
              <a:extLst>
                <a:ext uri="{FF2B5EF4-FFF2-40B4-BE49-F238E27FC236}">
                  <a16:creationId xmlns:a16="http://schemas.microsoft.com/office/drawing/2014/main" id="{7B73F953-B9B8-795D-40E4-2AEB8A19B94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697835" y="5595504"/>
              <a:ext cx="1454727" cy="1454727"/>
            </a:xfrm>
            <a:prstGeom prst="rect">
              <a:avLst/>
            </a:prstGeom>
          </p:spPr>
        </p:pic>
      </p:grpSp>
      <p:sp>
        <p:nvSpPr>
          <p:cNvPr id="50" name="Text Placeholder 43">
            <a:extLst>
              <a:ext uri="{FF2B5EF4-FFF2-40B4-BE49-F238E27FC236}">
                <a16:creationId xmlns:a16="http://schemas.microsoft.com/office/drawing/2014/main" id="{89CADEAF-D65D-8FD4-E1A9-B043A2E2E9C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547714" y="6395668"/>
            <a:ext cx="2117845" cy="391949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5" name="Picture Placeholder 52">
            <a:extLst>
              <a:ext uri="{FF2B5EF4-FFF2-40B4-BE49-F238E27FC236}">
                <a16:creationId xmlns:a16="http://schemas.microsoft.com/office/drawing/2014/main" id="{0E1FE068-5CF8-7613-0B65-6B6E32D045F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096250" y="229639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8" name="Text Placeholder 43">
            <a:extLst>
              <a:ext uri="{FF2B5EF4-FFF2-40B4-BE49-F238E27FC236}">
                <a16:creationId xmlns:a16="http://schemas.microsoft.com/office/drawing/2014/main" id="{DC3427CE-8A56-70FC-A3A0-4BD14DB8F5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94528" y="3842281"/>
            <a:ext cx="2117845" cy="560223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8" name="Picture Placeholder 52">
            <a:extLst>
              <a:ext uri="{FF2B5EF4-FFF2-40B4-BE49-F238E27FC236}">
                <a16:creationId xmlns:a16="http://schemas.microsoft.com/office/drawing/2014/main" id="{12A64211-5E0E-089E-6F73-1A27AC2862C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096250" y="4839013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1" name="Text Placeholder 43">
            <a:extLst>
              <a:ext uri="{FF2B5EF4-FFF2-40B4-BE49-F238E27FC236}">
                <a16:creationId xmlns:a16="http://schemas.microsoft.com/office/drawing/2014/main" id="{8ABDFD1A-A7F6-884E-E136-539ECF00ECE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4528" y="6395668"/>
            <a:ext cx="2117845" cy="391949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09884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16671" y="1209039"/>
            <a:ext cx="817836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9" y="1608089"/>
            <a:ext cx="7216430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FD58403-87BD-C72A-405B-69365E022C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5114" r="15244"/>
          <a:stretch/>
        </p:blipFill>
        <p:spPr>
          <a:xfrm>
            <a:off x="9486900" y="2973678"/>
            <a:ext cx="2705100" cy="3884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581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16671" y="1209039"/>
            <a:ext cx="817836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9" y="1608089"/>
            <a:ext cx="7216430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6CD37FEF-9445-6BCC-841A-0673D966F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7048" r="19552"/>
          <a:stretch/>
        </p:blipFill>
        <p:spPr>
          <a:xfrm>
            <a:off x="9486899" y="2591331"/>
            <a:ext cx="2705101" cy="426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519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0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37665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438768" y="1209039"/>
            <a:ext cx="393301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37665" y="1608089"/>
            <a:ext cx="3933614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6CD37FEF-9445-6BCC-841A-0673D966F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7048" r="19552"/>
          <a:stretch/>
        </p:blipFill>
        <p:spPr>
          <a:xfrm>
            <a:off x="0" y="2591331"/>
            <a:ext cx="2705101" cy="4266669"/>
          </a:xfrm>
          <a:prstGeom prst="rect">
            <a:avLst/>
          </a:prstGeom>
        </p:spPr>
      </p:pic>
      <p:sp>
        <p:nvSpPr>
          <p:cNvPr id="4" name="Text Placeholder 43">
            <a:extLst>
              <a:ext uri="{FF2B5EF4-FFF2-40B4-BE49-F238E27FC236}">
                <a16:creationId xmlns:a16="http://schemas.microsoft.com/office/drawing/2014/main" id="{A161B53F-A441-96B8-2517-F699FD4957D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84093" y="1209039"/>
            <a:ext cx="393301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0376168A-A686-C74E-2BEA-2454CA40BE9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82940" y="1608089"/>
            <a:ext cx="3933614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2279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8" y="1388539"/>
            <a:ext cx="8179441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0218DA4-ABFB-5090-45B6-A58A756085B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5297" y="5872163"/>
            <a:ext cx="8179441" cy="569912"/>
          </a:xfrm>
        </p:spPr>
        <p:txBody>
          <a:bodyPr anchor="ctr">
            <a:noAutofit/>
          </a:bodyPr>
          <a:lstStyle>
            <a:lvl1pPr marL="0" indent="0">
              <a:buNone/>
              <a:defRPr sz="1600">
                <a:solidFill>
                  <a:schemeClr val="accent2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73B7EE0-028A-E52A-CBF1-C27B48169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50534" y="4155643"/>
            <a:ext cx="2798617" cy="279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265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0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07838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07836" y="1388539"/>
            <a:ext cx="3931920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5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0218DA4-ABFB-5090-45B6-A58A756085B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07566" y="5872163"/>
            <a:ext cx="8179441" cy="569912"/>
          </a:xfrm>
        </p:spPr>
        <p:txBody>
          <a:bodyPr anchor="ctr">
            <a:noAutofit/>
          </a:bodyPr>
          <a:lstStyle>
            <a:lvl1pPr marL="0" indent="0">
              <a:buNone/>
              <a:defRPr sz="1100">
                <a:solidFill>
                  <a:schemeClr val="accent2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73B7EE0-028A-E52A-CBF1-C27B48169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8184" y="4160982"/>
            <a:ext cx="2798617" cy="2798617"/>
          </a:xfrm>
          <a:prstGeom prst="rect">
            <a:avLst/>
          </a:prstGeom>
        </p:spPr>
      </p:pic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EAF187D7-672C-D333-D844-B39166C78D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55087" y="1388538"/>
            <a:ext cx="3931920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5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7395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8" y="1388539"/>
            <a:ext cx="8179441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878DBAE8-C7DA-C1F5-0391-B8524E20A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6315" r="14689" b="1201"/>
          <a:stretch/>
        </p:blipFill>
        <p:spPr>
          <a:xfrm flipH="1">
            <a:off x="9507682" y="3014205"/>
            <a:ext cx="2684315" cy="384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024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6" r:id="rId6"/>
    <p:sldLayoutId id="2147483663" r:id="rId7"/>
    <p:sldLayoutId id="2147483667" r:id="rId8"/>
    <p:sldLayoutId id="2147483664" r:id="rId9"/>
    <p:sldLayoutId id="2147483665" r:id="rId10"/>
    <p:sldLayoutId id="2147483654" r:id="rId11"/>
    <p:sldLayoutId id="214748365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5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7C7687B-630E-73B0-D12D-839A252BD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5417" y="359927"/>
            <a:ext cx="7221166" cy="2887389"/>
          </a:xfrm>
        </p:spPr>
        <p:txBody>
          <a:bodyPr/>
          <a:lstStyle/>
          <a:p>
            <a:r>
              <a:rPr lang="en-US"/>
              <a:t>Girls for </a:t>
            </a:r>
            <a:r>
              <a:rPr lang="en-US" dirty="0"/>
              <a:t>STEM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5778086-8B6A-8961-AFB6-B4D2C08451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2851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B0405-5EA2-142C-35F2-BAB808F94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7838" y="302494"/>
            <a:ext cx="8179441" cy="1073579"/>
          </a:xfrm>
        </p:spPr>
        <p:txBody>
          <a:bodyPr>
            <a:normAutofit/>
          </a:bodyPr>
          <a:lstStyle/>
          <a:p>
            <a:r>
              <a:rPr lang="en-US" sz="5400" dirty="0"/>
              <a:t>Schedule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1B58AC-9D74-1F3E-D3CC-C44D7449642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07838" y="1590493"/>
            <a:ext cx="7175497" cy="4270581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3:15-3:30     Experiment Introduction </a:t>
            </a:r>
          </a:p>
          <a:p>
            <a:r>
              <a:rPr lang="en-US" sz="2400" dirty="0"/>
              <a:t>3:30-3:40     Worktime</a:t>
            </a:r>
          </a:p>
          <a:p>
            <a:pPr lvl="1"/>
            <a:r>
              <a:rPr lang="en-US" sz="2300" dirty="0"/>
              <a:t>(3:40-4:20)   Sun-time</a:t>
            </a:r>
          </a:p>
          <a:p>
            <a:r>
              <a:rPr lang="en-US" sz="2400" dirty="0"/>
              <a:t>3:45-4:05     Icebreaker</a:t>
            </a:r>
          </a:p>
          <a:p>
            <a:r>
              <a:rPr lang="en-US" sz="2400" dirty="0"/>
              <a:t>4:05-4:15     Experiment Explanation</a:t>
            </a:r>
          </a:p>
          <a:p>
            <a:r>
              <a:rPr lang="en-US" sz="2400" dirty="0"/>
              <a:t>4:15-4:20     Clean Up</a:t>
            </a:r>
          </a:p>
          <a:p>
            <a:r>
              <a:rPr lang="en-US" sz="2400" dirty="0"/>
              <a:t>4:20-4:30     Enjoy treat!</a:t>
            </a:r>
          </a:p>
          <a:p>
            <a:r>
              <a:rPr lang="en-US" sz="2400" dirty="0"/>
              <a:t>4:30             Pickup</a:t>
            </a:r>
          </a:p>
        </p:txBody>
      </p:sp>
    </p:spTree>
    <p:extLst>
      <p:ext uri="{BB962C8B-B14F-4D97-AF65-F5344CB8AC3E}">
        <p14:creationId xmlns:p14="http://schemas.microsoft.com/office/powerpoint/2010/main" val="790225692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5E61D-F98C-C356-E137-8106351327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5552" y="1717040"/>
            <a:ext cx="7680896" cy="3104855"/>
          </a:xfrm>
        </p:spPr>
        <p:txBody>
          <a:bodyPr/>
          <a:lstStyle/>
          <a:p>
            <a:r>
              <a:rPr lang="en-US" dirty="0"/>
              <a:t>Let’s get started!!!!!!</a:t>
            </a:r>
          </a:p>
        </p:txBody>
      </p:sp>
    </p:spTree>
    <p:extLst>
      <p:ext uri="{BB962C8B-B14F-4D97-AF65-F5344CB8AC3E}">
        <p14:creationId xmlns:p14="http://schemas.microsoft.com/office/powerpoint/2010/main" val="3542321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087FE-A09C-D571-039E-53815FAE7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7838" y="111760"/>
            <a:ext cx="8179441" cy="1073579"/>
          </a:xfrm>
        </p:spPr>
        <p:txBody>
          <a:bodyPr anchor="b">
            <a:normAutofit/>
          </a:bodyPr>
          <a:lstStyle/>
          <a:p>
            <a:r>
              <a:rPr lang="en-US" dirty="0"/>
              <a:t>What are we doing?</a:t>
            </a:r>
          </a:p>
        </p:txBody>
      </p:sp>
      <p:pic>
        <p:nvPicPr>
          <p:cNvPr id="5" name="Picture 2" descr="Solar Oven S'mores! | Think Blue Marble">
            <a:extLst>
              <a:ext uri="{FF2B5EF4-FFF2-40B4-BE49-F238E27FC236}">
                <a16:creationId xmlns:a16="http://schemas.microsoft.com/office/drawing/2014/main" id="{1710C832-409A-8288-1DBB-C6BFA48D6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22" r="15013" b="-1"/>
          <a:stretch/>
        </p:blipFill>
        <p:spPr bwMode="auto">
          <a:xfrm>
            <a:off x="3407838" y="1987503"/>
            <a:ext cx="3589878" cy="3899078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623B2-62B0-C7D2-C4B3-DD9E89EFB5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65366" y="1185339"/>
            <a:ext cx="8179441" cy="569912"/>
          </a:xfrm>
        </p:spPr>
        <p:txBody>
          <a:bodyPr anchor="ctr">
            <a:normAutofit/>
          </a:bodyPr>
          <a:lstStyle/>
          <a:p>
            <a:r>
              <a:rPr lang="en-US" dirty="0"/>
              <a:t>We are building our own mini-oven to make s’mores!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CAD6C-0B69-433C-2437-9A810F00CAC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366920" y="1627961"/>
            <a:ext cx="4377887" cy="511827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/>
              <a:t>Take your box, cutting off parts of the top to make a hinge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/>
              <a:t>Line the bottom with black paper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/>
              <a:t>Cover the flap and line inside walls of the box with aluminum foil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/>
              <a:t>MAKE S’MORES!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/>
              <a:t>Cover s’mores in pizza box with plastic wrap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/>
              <a:t>Prop up flap so that sun reflects into the box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/>
              <a:t>Let cook for around 40 minutes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/>
              <a:t>Eat!</a:t>
            </a:r>
          </a:p>
        </p:txBody>
      </p:sp>
    </p:spTree>
    <p:extLst>
      <p:ext uri="{BB962C8B-B14F-4D97-AF65-F5344CB8AC3E}">
        <p14:creationId xmlns:p14="http://schemas.microsoft.com/office/powerpoint/2010/main" val="634695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B17B4-3936-D846-3C51-99B816EEF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569" y="89087"/>
            <a:ext cx="8141556" cy="1591655"/>
          </a:xfrm>
        </p:spPr>
        <p:txBody>
          <a:bodyPr>
            <a:normAutofit/>
          </a:bodyPr>
          <a:lstStyle/>
          <a:p>
            <a:r>
              <a:rPr lang="en-US" sz="6600" dirty="0"/>
              <a:t>Icebreaker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21A03-D008-4BA4-ACC7-3E4A42E07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21" y="1511475"/>
            <a:ext cx="8188304" cy="4351338"/>
          </a:xfrm>
        </p:spPr>
        <p:txBody>
          <a:bodyPr>
            <a:normAutofit/>
          </a:bodyPr>
          <a:lstStyle/>
          <a:p>
            <a:r>
              <a:rPr lang="en-US" sz="2800" b="0" i="0" dirty="0">
                <a:effectLst/>
                <a:latin typeface="Helvetica" pitchFamily="2" charset="0"/>
              </a:rPr>
              <a:t>Name</a:t>
            </a:r>
            <a:endParaRPr lang="en-US" sz="2800" dirty="0">
              <a:effectLst/>
              <a:latin typeface="Helvetica" pitchFamily="2" charset="0"/>
            </a:endParaRPr>
          </a:p>
          <a:p>
            <a:r>
              <a:rPr lang="en-US" sz="2800" b="0" i="0" dirty="0">
                <a:effectLst/>
                <a:latin typeface="Helvetica" pitchFamily="2" charset="0"/>
              </a:rPr>
              <a:t>﻿﻿What do you remember about last week?</a:t>
            </a:r>
          </a:p>
          <a:p>
            <a:endParaRPr lang="en-US" sz="2800" dirty="0">
              <a:latin typeface="Helvetica" pitchFamily="2" charset="0"/>
            </a:endParaRPr>
          </a:p>
          <a:p>
            <a:endParaRPr lang="en-US" sz="2800" dirty="0">
              <a:effectLst/>
              <a:latin typeface="Helvetica" pitchFamily="2" charset="0"/>
            </a:endParaRPr>
          </a:p>
          <a:p>
            <a:r>
              <a:rPr lang="en-US" sz="2800" dirty="0">
                <a:latin typeface="Helvetica" pitchFamily="2" charset="0"/>
              </a:rPr>
              <a:t>FUN ACTIVITY!!</a:t>
            </a:r>
            <a:endParaRPr lang="en-US" sz="2800" dirty="0"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888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772CD-8A05-CDDC-E6E6-385B251A2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61" y="10215"/>
            <a:ext cx="8179441" cy="1073579"/>
          </a:xfrm>
        </p:spPr>
        <p:txBody>
          <a:bodyPr>
            <a:normAutofit/>
          </a:bodyPr>
          <a:lstStyle/>
          <a:p>
            <a:r>
              <a:rPr lang="en-US" sz="3200" dirty="0"/>
              <a:t>Week 2 Experiment: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163B0-8970-2266-73E1-06EF6EBB573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02395" y="1293711"/>
            <a:ext cx="4033993" cy="473382"/>
          </a:xfrm>
        </p:spPr>
        <p:txBody>
          <a:bodyPr>
            <a:normAutofit/>
          </a:bodyPr>
          <a:lstStyle/>
          <a:p>
            <a:r>
              <a:rPr lang="en-US" dirty="0"/>
              <a:t>What is </a:t>
            </a:r>
            <a:r>
              <a:rPr lang="en-US" u="sng" dirty="0"/>
              <a:t>“solar energy”?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7F7B1D-F890-C1CD-DB44-D85229F505B8}"/>
              </a:ext>
            </a:extLst>
          </p:cNvPr>
          <p:cNvSpPr txBox="1"/>
          <p:nvPr/>
        </p:nvSpPr>
        <p:spPr>
          <a:xfrm>
            <a:off x="4341402" y="525798"/>
            <a:ext cx="5186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+mj-lt"/>
              </a:rPr>
              <a:t>Solar Oven!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371F84-B1A7-2093-8DD5-01533905D7F9}"/>
              </a:ext>
            </a:extLst>
          </p:cNvPr>
          <p:cNvSpPr txBox="1">
            <a:spLocks/>
          </p:cNvSpPr>
          <p:nvPr/>
        </p:nvSpPr>
        <p:spPr>
          <a:xfrm>
            <a:off x="302395" y="2303882"/>
            <a:ext cx="4033993" cy="1494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400D5BA-5351-8220-42DD-D721F07284C2}"/>
              </a:ext>
            </a:extLst>
          </p:cNvPr>
          <p:cNvSpPr txBox="1">
            <a:spLocks/>
          </p:cNvSpPr>
          <p:nvPr/>
        </p:nvSpPr>
        <p:spPr>
          <a:xfrm>
            <a:off x="4605289" y="1658347"/>
            <a:ext cx="4033993" cy="1191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8C4090D-D2BC-A19F-A320-220E03595ED2}"/>
              </a:ext>
            </a:extLst>
          </p:cNvPr>
          <p:cNvSpPr txBox="1">
            <a:spLocks/>
          </p:cNvSpPr>
          <p:nvPr/>
        </p:nvSpPr>
        <p:spPr>
          <a:xfrm>
            <a:off x="515569" y="1722128"/>
            <a:ext cx="8269403" cy="581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u="sng" dirty="0"/>
              <a:t>“Solar energy” </a:t>
            </a:r>
            <a:r>
              <a:rPr lang="en-US" dirty="0"/>
              <a:t>is energy from the </a:t>
            </a:r>
            <a:r>
              <a:rPr lang="en-US" b="1" dirty="0"/>
              <a:t>sun</a:t>
            </a:r>
            <a:r>
              <a:rPr lang="en-US" dirty="0"/>
              <a:t>. It comes to earth in the form of </a:t>
            </a:r>
            <a:r>
              <a:rPr lang="en-US" b="1" dirty="0"/>
              <a:t>light</a:t>
            </a:r>
            <a:r>
              <a:rPr lang="en-US" dirty="0"/>
              <a:t> and </a:t>
            </a:r>
            <a:r>
              <a:rPr lang="en-US" b="1" dirty="0"/>
              <a:t>heat</a:t>
            </a:r>
            <a:r>
              <a:rPr lang="en-US" dirty="0"/>
              <a:t>.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3D925AF-014E-F08B-1EAA-48C1A04932D1}"/>
              </a:ext>
            </a:extLst>
          </p:cNvPr>
          <p:cNvSpPr txBox="1">
            <a:spLocks/>
          </p:cNvSpPr>
          <p:nvPr/>
        </p:nvSpPr>
        <p:spPr>
          <a:xfrm>
            <a:off x="302395" y="2416978"/>
            <a:ext cx="4033993" cy="15430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4987D6F-3F3A-FCE8-2995-3806E63E7434}"/>
              </a:ext>
            </a:extLst>
          </p:cNvPr>
          <p:cNvSpPr txBox="1">
            <a:spLocks/>
          </p:cNvSpPr>
          <p:nvPr/>
        </p:nvSpPr>
        <p:spPr>
          <a:xfrm>
            <a:off x="302394" y="2446754"/>
            <a:ext cx="4033993" cy="47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Parts of Our Boxes:</a:t>
            </a:r>
          </a:p>
          <a:p>
            <a:pPr lvl="1"/>
            <a:endParaRPr lang="en-US" u="sng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003A98E-45F6-2787-6D19-B4DB23538E6C}"/>
              </a:ext>
            </a:extLst>
          </p:cNvPr>
          <p:cNvSpPr txBox="1">
            <a:spLocks/>
          </p:cNvSpPr>
          <p:nvPr/>
        </p:nvSpPr>
        <p:spPr>
          <a:xfrm>
            <a:off x="814719" y="2855360"/>
            <a:ext cx="4033993" cy="47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Black Paper: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760D8CD-3B1F-1FA1-AF92-B479181250D3}"/>
              </a:ext>
            </a:extLst>
          </p:cNvPr>
          <p:cNvSpPr txBox="1">
            <a:spLocks/>
          </p:cNvSpPr>
          <p:nvPr/>
        </p:nvSpPr>
        <p:spPr>
          <a:xfrm>
            <a:off x="2062007" y="2847850"/>
            <a:ext cx="4033993" cy="47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Holds the sun’s heat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7BE32C2D-8DBA-D0D3-0A91-C8756E25F14C}"/>
              </a:ext>
            </a:extLst>
          </p:cNvPr>
          <p:cNvSpPr txBox="1">
            <a:spLocks/>
          </p:cNvSpPr>
          <p:nvPr/>
        </p:nvSpPr>
        <p:spPr>
          <a:xfrm>
            <a:off x="814718" y="3149884"/>
            <a:ext cx="4033993" cy="47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Aluminum Foil: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3EF6DC3-D4B8-2C73-F945-3DB940F07EFE}"/>
              </a:ext>
            </a:extLst>
          </p:cNvPr>
          <p:cNvSpPr txBox="1">
            <a:spLocks/>
          </p:cNvSpPr>
          <p:nvPr/>
        </p:nvSpPr>
        <p:spPr>
          <a:xfrm>
            <a:off x="2319390" y="3157063"/>
            <a:ext cx="4033993" cy="47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Reflects the sunlight toward the box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673E5DE-0EBC-9236-3747-F145CBD1362D}"/>
              </a:ext>
            </a:extLst>
          </p:cNvPr>
          <p:cNvSpPr txBox="1">
            <a:spLocks/>
          </p:cNvSpPr>
          <p:nvPr/>
        </p:nvSpPr>
        <p:spPr>
          <a:xfrm>
            <a:off x="814717" y="3515413"/>
            <a:ext cx="4033993" cy="47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Plastic Wrap: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3468C09D-F79A-E2D0-31C7-614E43B312BF}"/>
              </a:ext>
            </a:extLst>
          </p:cNvPr>
          <p:cNvSpPr txBox="1">
            <a:spLocks/>
          </p:cNvSpPr>
          <p:nvPr/>
        </p:nvSpPr>
        <p:spPr>
          <a:xfrm>
            <a:off x="2181684" y="3504045"/>
            <a:ext cx="4033993" cy="47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Traps the sun’s heat inside the box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CA22F063-2F9F-8477-7427-D64E7BDA4F6F}"/>
              </a:ext>
            </a:extLst>
          </p:cNvPr>
          <p:cNvSpPr txBox="1">
            <a:spLocks/>
          </p:cNvSpPr>
          <p:nvPr/>
        </p:nvSpPr>
        <p:spPr>
          <a:xfrm>
            <a:off x="302393" y="4283096"/>
            <a:ext cx="8482579" cy="222024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 our world:</a:t>
            </a:r>
          </a:p>
          <a:p>
            <a:pPr lvl="1"/>
            <a:r>
              <a:rPr lang="en-US" dirty="0"/>
              <a:t>Humans use solar energy as a renewable source of energy</a:t>
            </a:r>
          </a:p>
          <a:p>
            <a:pPr lvl="2"/>
            <a:r>
              <a:rPr lang="en-US" dirty="0"/>
              <a:t>Keeps our environment safe!</a:t>
            </a:r>
          </a:p>
          <a:p>
            <a:pPr lvl="1"/>
            <a:r>
              <a:rPr lang="en-US" dirty="0"/>
              <a:t>Greenhouse Gases in our atmosphere are like the plastic wrap</a:t>
            </a:r>
          </a:p>
          <a:p>
            <a:pPr lvl="2"/>
            <a:r>
              <a:rPr lang="en-US" dirty="0"/>
              <a:t>Do not allow heat to escape from the atmosphere</a:t>
            </a:r>
          </a:p>
        </p:txBody>
      </p:sp>
      <p:pic>
        <p:nvPicPr>
          <p:cNvPr id="20" name="Picture 2" descr="Greenhouse Gas Vector Art, Icons, and Graphics for Free Download">
            <a:extLst>
              <a:ext uri="{FF2B5EF4-FFF2-40B4-BE49-F238E27FC236}">
                <a16:creationId xmlns:a16="http://schemas.microsoft.com/office/drawing/2014/main" id="{C9674CB4-6CF0-3B4B-19F3-C4B7E5EDA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2808" y="2427375"/>
            <a:ext cx="3115622" cy="2899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6556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7" grpId="0"/>
      <p:bldP spid="8" grpId="0"/>
      <p:bldP spid="10" grpId="0" build="p"/>
      <p:bldP spid="12" grpId="0" build="p"/>
      <p:bldP spid="13" grpId="0" build="p"/>
      <p:bldP spid="14" grpId="0" build="p"/>
      <p:bldP spid="15" grpId="0" build="p"/>
      <p:bldP spid="16" grpId="0" build="p"/>
      <p:bldP spid="17" grpId="0" build="p"/>
      <p:bldP spid="19" grpId="0" build="p"/>
    </p:bldLst>
  </p:timing>
</p:sld>
</file>

<file path=ppt/theme/theme1.xml><?xml version="1.0" encoding="utf-8"?>
<a:theme xmlns:a="http://schemas.openxmlformats.org/drawingml/2006/main" name="Cust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93">
      <a:majorFont>
        <a:latin typeface="Rockwel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787325_Lab safety_win32_sl_v3" id="{D64AF424-20BD-49B4-B694-301E69FF220B}" vid="{9707B19F-3C0C-4510-9A4B-339DEF251C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8BDDB5-E934-477E-B1FB-ADAB62970510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4D777B-D8CE-45EA-8FDD-C1BE86991304}">
  <ds:schemaRefs>
    <ds:schemaRef ds:uri="http://schemas.microsoft.com/office/2006/metadata/properties"/>
    <ds:schemaRef ds:uri="http://www.w3.org/2000/xmlns/"/>
    <ds:schemaRef ds:uri="http://schemas.microsoft.com/sharepoint/v3"/>
    <ds:schemaRef ds:uri="http://www.w3.org/2001/XMLSchema-instance"/>
    <ds:schemaRef ds:uri="71af3243-3dd4-4a8d-8c0d-dd76da1f02a5"/>
    <ds:schemaRef ds:uri="http://schemas.microsoft.com/office/infopath/2007/PartnerControls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A80BEFE-7C8F-4057-BD8C-435CCDE695C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231</Words>
  <Application>Microsoft Office PowerPoint</Application>
  <PresentationFormat>Widescreen</PresentationFormat>
  <Paragraphs>48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Helvetica</vt:lpstr>
      <vt:lpstr>Rockwell</vt:lpstr>
      <vt:lpstr>Tahoma</vt:lpstr>
      <vt:lpstr>Custom</vt:lpstr>
      <vt:lpstr>Girls for STEM</vt:lpstr>
      <vt:lpstr>Schedule</vt:lpstr>
      <vt:lpstr>Let’s get started!!!!!!</vt:lpstr>
      <vt:lpstr>What are we doing?</vt:lpstr>
      <vt:lpstr>Icebreaker</vt:lpstr>
      <vt:lpstr>Week 2 Experiment: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Alexa Chase '26</dc:creator>
  <cp:lastModifiedBy>Alexa Chase '26</cp:lastModifiedBy>
  <cp:revision>5</cp:revision>
  <dcterms:created xsi:type="dcterms:W3CDTF">2023-12-06T19:37:08Z</dcterms:created>
  <dcterms:modified xsi:type="dcterms:W3CDTF">2025-09-24T23:32:37Z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